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0"/>
  </p:notesMasterIdLst>
  <p:handoutMasterIdLst>
    <p:handoutMasterId r:id="rId11"/>
  </p:handoutMasterIdLst>
  <p:sldIdLst>
    <p:sldId id="740" r:id="rId2"/>
    <p:sldId id="863" r:id="rId3"/>
    <p:sldId id="861" r:id="rId4"/>
    <p:sldId id="862" r:id="rId5"/>
    <p:sldId id="857" r:id="rId6"/>
    <p:sldId id="858" r:id="rId7"/>
    <p:sldId id="859" r:id="rId8"/>
    <p:sldId id="860" r:id="rId9"/>
  </p:sldIdLst>
  <p:sldSz cx="9906000" cy="6858000" type="A4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HG丸ｺﾞｼｯｸM-PRO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HG丸ｺﾞｼｯｸM-PRO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HG丸ｺﾞｼｯｸM-PRO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HG丸ｺﾞｼｯｸM-PRO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HG丸ｺﾞｼｯｸM-PRO" pitchFamily="50" charset="-128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HG丸ｺﾞｼｯｸM-PRO" pitchFamily="50" charset="-128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HG丸ｺﾞｼｯｸM-PRO" pitchFamily="50" charset="-128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HG丸ｺﾞｼｯｸM-PRO" pitchFamily="50" charset="-128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HG丸ｺﾞｼｯｸM-PRO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CC"/>
    <a:srgbClr val="FFFF00"/>
    <a:srgbClr val="00FF99"/>
    <a:srgbClr val="FF7C80"/>
    <a:srgbClr val="FF33CC"/>
    <a:srgbClr val="5F5F5F"/>
    <a:srgbClr val="000066"/>
    <a:srgbClr val="FFFF6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4" autoAdjust="0"/>
    <p:restoredTop sz="76240" autoAdjust="0"/>
  </p:normalViewPr>
  <p:slideViewPr>
    <p:cSldViewPr snapToGrid="0">
      <p:cViewPr varScale="1">
        <p:scale>
          <a:sx n="123" d="100"/>
          <a:sy n="123" d="100"/>
        </p:scale>
        <p:origin x="1224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0"/>
            <a:ext cx="3076787" cy="51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87" tIns="47693" rIns="95387" bIns="47693" numCol="1" anchor="t" anchorCtr="0" compatLnSpc="1">
            <a:prstTxWarp prst="textNoShape">
              <a:avLst/>
            </a:prstTxWarp>
          </a:bodyPr>
          <a:lstStyle>
            <a:lvl1pPr defTabSz="954343">
              <a:defRPr sz="1300">
                <a:latin typeface="Tahoma" pitchFamily="34" charset="0"/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14" y="9721779"/>
            <a:ext cx="3076786" cy="51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87" tIns="47693" rIns="95387" bIns="47693" numCol="1" anchor="b" anchorCtr="0" compatLnSpc="1">
            <a:prstTxWarp prst="textNoShape">
              <a:avLst/>
            </a:prstTxWarp>
          </a:bodyPr>
          <a:lstStyle>
            <a:lvl1pPr algn="r" defTabSz="954343">
              <a:defRPr sz="1300" smtClean="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C21D55A-97E1-46C7-A9CF-3E55B103CE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977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9"/>
            <a:ext cx="3079961" cy="54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87" tIns="47693" rIns="95387" bIns="47693" numCol="1" anchor="t" anchorCtr="0" compatLnSpc="1">
            <a:prstTxWarp prst="textNoShape">
              <a:avLst/>
            </a:prstTxWarp>
          </a:bodyPr>
          <a:lstStyle>
            <a:lvl1pPr defTabSz="954343">
              <a:defRPr sz="1300" b="1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2662" y="9"/>
            <a:ext cx="3078374" cy="54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87" tIns="47693" rIns="95387" bIns="47693" numCol="1" anchor="t" anchorCtr="0" compatLnSpc="1">
            <a:prstTxWarp prst="textNoShape">
              <a:avLst/>
            </a:prstTxWarp>
          </a:bodyPr>
          <a:lstStyle>
            <a:lvl1pPr algn="r" defTabSz="954343">
              <a:defRPr sz="1300" b="1">
                <a:ea typeface="ＭＳ Ｐゴシック" charset="-128"/>
              </a:defRPr>
            </a:lvl1pPr>
          </a:lstStyle>
          <a:p>
            <a:fld id="{AFCAD76C-1930-4EC5-B5B4-332538E5B0DF}" type="datetimeFigureOut">
              <a:rPr lang="ja-JP" altLang="en-US"/>
              <a:pPr/>
              <a:t>2024/11/7</a:t>
            </a:fld>
            <a:endParaRPr lang="en-US" altLang="ja-JP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0575" y="785813"/>
            <a:ext cx="5572125" cy="3857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2710" y="4879146"/>
            <a:ext cx="5185631" cy="456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87" tIns="47693" rIns="95387" bIns="47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685253"/>
            <a:ext cx="3079961" cy="55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87" tIns="47693" rIns="95387" bIns="47693" numCol="1" anchor="b" anchorCtr="0" compatLnSpc="1">
            <a:prstTxWarp prst="textNoShape">
              <a:avLst/>
            </a:prstTxWarp>
          </a:bodyPr>
          <a:lstStyle>
            <a:lvl1pPr defTabSz="954343">
              <a:defRPr sz="1300" b="1">
                <a:ea typeface="ＭＳ Ｐゴシック" charset="-128"/>
              </a:defRPr>
            </a:lvl1pPr>
          </a:lstStyle>
          <a:p>
            <a:endParaRPr lang="ja-JP" alt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2662" y="9685253"/>
            <a:ext cx="3078374" cy="55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87" tIns="47693" rIns="95387" bIns="47693" numCol="1" anchor="b" anchorCtr="0" compatLnSpc="1">
            <a:prstTxWarp prst="textNoShape">
              <a:avLst/>
            </a:prstTxWarp>
          </a:bodyPr>
          <a:lstStyle>
            <a:lvl1pPr algn="r" defTabSz="954343">
              <a:defRPr sz="1300" b="1" smtClean="0">
                <a:ea typeface="ＭＳ Ｐゴシック" pitchFamily="50" charset="-128"/>
              </a:defRPr>
            </a:lvl1pPr>
          </a:lstStyle>
          <a:p>
            <a:pPr>
              <a:defRPr/>
            </a:pPr>
            <a:fld id="{0F372079-4FE3-445B-A2F7-E2FFE81465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2142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C41B1-16B8-956F-D6F2-28D21E3AC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448F56-EE72-FA3A-27B7-66BCA5847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DFB01A1-28DA-3E11-2BD4-4832B2652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aseline="0"/>
              <a:t>それでは、はじめに・・・（そのまま読む）</a:t>
            </a:r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A6BD98-22EA-9378-412D-B7D795E98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35B067-35EF-4063-A9D9-965C482DC9CA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8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D0289-FFFD-7DA2-30F5-4F437EC96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1DC0C4D-C7DA-B841-6284-F8A46ECF4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C94FD5-0777-C2FA-CD70-78B678607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aseline="0"/>
              <a:t>それでは、はじめに・・・（そのまま読む）</a:t>
            </a:r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0DEF5C-30A7-B93E-2737-8346DA0DD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35B067-35EF-4063-A9D9-965C482DC9CA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6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D970D-1906-3E9D-86A2-54E04DEAC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83874C7-A3D5-F558-18FA-04D8BB1F4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C0A27FA-E763-EF9B-BE66-FC4260A94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aseline="0"/>
              <a:t>それでは、はじめに・・・（そのまま読む）</a:t>
            </a:r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80DCD3-04A7-E4C4-155C-BFAF96F37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35B067-35EF-4063-A9D9-965C482DC9CA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6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aseline="0"/>
              <a:t>それでは、はじめに・・・（そのまま読む）</a:t>
            </a:r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35B067-35EF-4063-A9D9-965C482DC9CA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4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aseline="0"/>
              <a:t>それでは、はじめに・・・（そのまま読む）</a:t>
            </a:r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35B067-35EF-4063-A9D9-965C482DC9CA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92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aseline="0"/>
              <a:t>それでは、はじめに・・・（そのまま読む）</a:t>
            </a:r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35B067-35EF-4063-A9D9-965C482DC9CA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87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aseline="0"/>
              <a:t>それでは、はじめに・・・（そのまま読む）</a:t>
            </a:r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35B067-35EF-4063-A9D9-965C482DC9CA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8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79FDF-F7A0-48C8-804E-D34CD889F7FE}" type="datetimeFigureOut">
              <a:rPr lang="ja-JP" altLang="en-US" smtClean="0">
                <a:solidFill>
                  <a:srgbClr val="000000"/>
                </a:solidFill>
              </a:rPr>
              <a:pPr/>
              <a:t>2024/11/7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9F89A-ADBC-4BD7-AA36-1ECF56B75FC3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4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79FDF-F7A0-48C8-804E-D34CD889F7FE}" type="datetimeFigureOut">
              <a:rPr lang="ja-JP" altLang="en-US" smtClean="0">
                <a:solidFill>
                  <a:srgbClr val="000000"/>
                </a:solidFill>
              </a:rPr>
              <a:pPr/>
              <a:t>2024/11/7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9F89A-ADBC-4BD7-AA36-1ECF56B75FC3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6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79FDF-F7A0-48C8-804E-D34CD889F7FE}" type="datetimeFigureOut">
              <a:rPr lang="ja-JP" altLang="en-US" smtClean="0">
                <a:solidFill>
                  <a:srgbClr val="000000"/>
                </a:solidFill>
              </a:rPr>
              <a:pPr/>
              <a:t>2024/11/7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9F89A-ADBC-4BD7-AA36-1ECF56B75FC3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2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79FDF-F7A0-48C8-804E-D34CD889F7FE}" type="datetimeFigureOut">
              <a:rPr lang="ja-JP" altLang="en-US" smtClean="0">
                <a:solidFill>
                  <a:srgbClr val="000000"/>
                </a:solidFill>
              </a:rPr>
              <a:pPr/>
              <a:t>2024/11/7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81686" y="57150"/>
            <a:ext cx="2063750" cy="187325"/>
          </a:xfrm>
          <a:ln/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ja-JP" dirty="0">
                <a:solidFill>
                  <a:srgbClr val="FFFFFF"/>
                </a:solidFill>
              </a:rPr>
              <a:t>&lt;#&gt;</a:t>
            </a:r>
            <a:endParaRPr lang="ja-JP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1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79FDF-F7A0-48C8-804E-D34CD889F7FE}" type="datetimeFigureOut">
              <a:rPr lang="ja-JP" altLang="en-US" smtClean="0">
                <a:solidFill>
                  <a:srgbClr val="000000"/>
                </a:solidFill>
              </a:rPr>
              <a:pPr/>
              <a:t>2024/11/7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9F89A-ADBC-4BD7-AA36-1ECF56B75FC3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6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79FDF-F7A0-48C8-804E-D34CD889F7FE}" type="datetimeFigureOut">
              <a:rPr lang="ja-JP" altLang="en-US" smtClean="0">
                <a:solidFill>
                  <a:srgbClr val="000000"/>
                </a:solidFill>
              </a:rPr>
              <a:pPr/>
              <a:t>2024/11/7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9F89A-ADBC-4BD7-AA36-1ECF56B75FC3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8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79FDF-F7A0-48C8-804E-D34CD889F7FE}" type="datetimeFigureOut">
              <a:rPr lang="ja-JP" altLang="en-US" smtClean="0">
                <a:solidFill>
                  <a:srgbClr val="000000"/>
                </a:solidFill>
              </a:rPr>
              <a:pPr/>
              <a:t>2024/11/7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9F89A-ADBC-4BD7-AA36-1ECF56B75FC3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3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79FDF-F7A0-48C8-804E-D34CD889F7FE}" type="datetimeFigureOut">
              <a:rPr lang="ja-JP" altLang="en-US" smtClean="0">
                <a:solidFill>
                  <a:srgbClr val="000000"/>
                </a:solidFill>
              </a:rPr>
              <a:pPr/>
              <a:t>2024/11/7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9F89A-ADBC-4BD7-AA36-1ECF56B75FC3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3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79FDF-F7A0-48C8-804E-D34CD889F7FE}" type="datetimeFigureOut">
              <a:rPr lang="ja-JP" altLang="en-US" smtClean="0">
                <a:solidFill>
                  <a:srgbClr val="000000"/>
                </a:solidFill>
              </a:rPr>
              <a:pPr/>
              <a:t>2024/11/7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9F89A-ADBC-4BD7-AA36-1ECF56B75FC3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1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79FDF-F7A0-48C8-804E-D34CD889F7FE}" type="datetimeFigureOut">
              <a:rPr lang="ja-JP" altLang="en-US" smtClean="0">
                <a:solidFill>
                  <a:srgbClr val="000000"/>
                </a:solidFill>
              </a:rPr>
              <a:pPr/>
              <a:t>2024/11/7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9F89A-ADBC-4BD7-AA36-1ECF56B75FC3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0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79FDF-F7A0-48C8-804E-D34CD889F7FE}" type="datetimeFigureOut">
              <a:rPr lang="ja-JP" altLang="en-US" smtClean="0">
                <a:solidFill>
                  <a:srgbClr val="000000"/>
                </a:solidFill>
              </a:rPr>
              <a:pPr/>
              <a:t>2024/11/7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9F89A-ADBC-4BD7-AA36-1ECF56B75FC3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グラフィックエレメント_帯形状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635750"/>
            <a:ext cx="990441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812800"/>
            <a:ext cx="8420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24000"/>
            <a:ext cx="8420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659565"/>
            <a:ext cx="20637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ea typeface="ＭＳ Ｐゴシック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279FDF-F7A0-48C8-804E-D34CD889F7FE}" type="datetimeFigureOut">
              <a:rPr lang="ja-JP" altLang="en-US">
                <a:solidFill>
                  <a:srgbClr val="000000"/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2024/11/7</a:t>
            </a:fld>
            <a:endParaRPr lang="ja-JP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678615"/>
            <a:ext cx="31369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ea typeface="ＭＳ Ｐゴシック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5550" y="6670677"/>
            <a:ext cx="20637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 b="1" smtClean="0">
                <a:solidFill>
                  <a:schemeClr val="bg1"/>
                </a:solidFill>
                <a:ea typeface="ＭＳ Ｐゴシック" pitchFamily="50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299F89A-ADBC-4BD7-AA36-1ECF56B75FC3}" type="slidenum">
              <a:rPr lang="ja-JP" altLang="en-US">
                <a:solidFill>
                  <a:srgbClr val="FFFFFF"/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032" name="Picture 17" descr="2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0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2238;&#36335;&#35386;&#26029;&#12481;&#12455;&#12483;&#12459;&#12540;MC-1000&#12459;&#12479;&#12525;&#12464;.pdf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058172" y="2385607"/>
            <a:ext cx="8232475" cy="1470025"/>
          </a:xfrm>
        </p:spPr>
        <p:txBody>
          <a:bodyPr/>
          <a:lstStyle/>
          <a:p>
            <a:r>
              <a:rPr kumimoji="1" lang="en-US" altLang="ja-JP" dirty="0">
                <a:latin typeface="+mj-ea"/>
              </a:rPr>
              <a:t>INS</a:t>
            </a:r>
            <a:r>
              <a:rPr kumimoji="1" lang="ja-JP" altLang="en-US" dirty="0">
                <a:latin typeface="+mj-ea"/>
              </a:rPr>
              <a:t>ー</a:t>
            </a:r>
            <a:r>
              <a:rPr kumimoji="1" lang="en-US" altLang="ja-JP" dirty="0">
                <a:latin typeface="+mj-ea"/>
              </a:rPr>
              <a:t>S100</a:t>
            </a:r>
            <a:r>
              <a:rPr kumimoji="1" lang="ja-JP" altLang="en-US" dirty="0">
                <a:latin typeface="+mj-ea"/>
              </a:rPr>
              <a:t>　</a:t>
            </a:r>
            <a:r>
              <a:rPr lang="ja-JP" altLang="en-US" dirty="0">
                <a:latin typeface="+mj-ea"/>
              </a:rPr>
              <a:t>マックス電子製品からの更新提案</a:t>
            </a:r>
            <a:endParaRPr kumimoji="1" lang="ja-JP" altLang="en-US" sz="4000" dirty="0">
              <a:latin typeface="+mj-ea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-940215" y="5769634"/>
            <a:ext cx="7485233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ja-JP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2024</a:t>
            </a:r>
            <a:r>
              <a:rPr lang="ja-JP" altLang="en-US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年</a:t>
            </a:r>
            <a:r>
              <a:rPr lang="en-US" altLang="ja-JP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11</a:t>
            </a:r>
            <a:r>
              <a:rPr lang="ja-JP" altLang="en-US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月</a:t>
            </a:r>
            <a:endParaRPr lang="en-US" altLang="ja-JP" dirty="0">
              <a:solidFill>
                <a:schemeClr val="tx2"/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2050" name="Picture 2" descr="インパルスノイズ試験器（半導体リレー方式）　INS-S100製品画像">
            <a:extLst>
              <a:ext uri="{FF2B5EF4-FFF2-40B4-BE49-F238E27FC236}">
                <a16:creationId xmlns:a16="http://schemas.microsoft.com/office/drawing/2014/main" id="{35793FB6-637C-04F5-4A30-1BEFCC3FE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12" y="4069122"/>
            <a:ext cx="4260011" cy="238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6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70A5F-6172-C22D-696A-F63066EC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60C71F-28B6-0901-F708-AC62AF66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0987"/>
            <a:ext cx="7969300" cy="562708"/>
          </a:xfrm>
        </p:spPr>
        <p:txBody>
          <a:bodyPr/>
          <a:lstStyle/>
          <a:p>
            <a:pPr algn="l"/>
            <a:r>
              <a:rPr lang="ja-JP" altLang="en-US" sz="3200" dirty="0">
                <a:latin typeface="+mj-ea"/>
              </a:rPr>
              <a:t>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4A2CD8-8651-8AB8-686B-8FE22418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2547-945B-4918-9576-5B128F21109E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0924791-21BE-531B-A43E-B40337FBB7EC}"/>
              </a:ext>
            </a:extLst>
          </p:cNvPr>
          <p:cNvCxnSpPr/>
          <p:nvPr/>
        </p:nvCxnSpPr>
        <p:spPr bwMode="auto">
          <a:xfrm>
            <a:off x="0" y="1243677"/>
            <a:ext cx="8953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タイトル 1">
            <a:extLst>
              <a:ext uri="{FF2B5EF4-FFF2-40B4-BE49-F238E27FC236}">
                <a16:creationId xmlns:a16="http://schemas.microsoft.com/office/drawing/2014/main" id="{7BB581EC-981E-BB46-61F0-DEF82205AFF6}"/>
              </a:ext>
            </a:extLst>
          </p:cNvPr>
          <p:cNvSpPr txBox="1">
            <a:spLocks/>
          </p:cNvSpPr>
          <p:nvPr/>
        </p:nvSpPr>
        <p:spPr bwMode="auto">
          <a:xfrm>
            <a:off x="50902" y="730345"/>
            <a:ext cx="9445435" cy="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32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INS‐S100</a:t>
            </a:r>
            <a:r>
              <a:rPr lang="ja-JP" altLang="en-US" sz="32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概要</a:t>
            </a:r>
            <a:endParaRPr lang="ja-JP" altLang="en-US" sz="3200" kern="0" dirty="0">
              <a:latin typeface="+mj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2D294F-F67A-19A1-5EFA-04FC2F38987F}"/>
              </a:ext>
            </a:extLst>
          </p:cNvPr>
          <p:cNvSpPr txBox="1"/>
          <p:nvPr/>
        </p:nvSpPr>
        <p:spPr>
          <a:xfrm>
            <a:off x="0" y="1334337"/>
            <a:ext cx="8802410" cy="5093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50V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から印加可能なインパルスノイズ試験器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ラジエーションプローブなどで印加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製品開発時の回路基板や弱電部品などのノイズ耐性評価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や、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市場での不具合発生時の解析の活用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が見込まれる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・試験対象は回路基板や弱電部品のため、</a:t>
            </a:r>
            <a:endParaRPr lang="en-US" altLang="ja-JP" sz="2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従来インパルスノイズ試験器を使用している部署だけでなく、</a:t>
            </a:r>
            <a:endParaRPr lang="en-US" altLang="ja-JP" sz="2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3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基板開発や不具合解析などの周辺の部署にも提案</a:t>
            </a:r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</a:t>
            </a:r>
            <a:endParaRPr lang="en-US" altLang="ja-JP" sz="2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400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380DC-E787-48E1-DF41-5504A3850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9405F8-E1D2-E9C8-B9C3-F85685E75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0987"/>
            <a:ext cx="7969300" cy="562708"/>
          </a:xfrm>
        </p:spPr>
        <p:txBody>
          <a:bodyPr/>
          <a:lstStyle/>
          <a:p>
            <a:pPr algn="l"/>
            <a:r>
              <a:rPr lang="ja-JP" altLang="en-US" sz="3200" dirty="0">
                <a:latin typeface="+mj-ea"/>
              </a:rPr>
              <a:t>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F10B1A-2A3E-ACB8-E97D-57D7C5C8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2547-945B-4918-9576-5B128F21109E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AA3BEEC-2071-6D99-60C8-3EB3770B72C9}"/>
              </a:ext>
            </a:extLst>
          </p:cNvPr>
          <p:cNvCxnSpPr/>
          <p:nvPr/>
        </p:nvCxnSpPr>
        <p:spPr bwMode="auto">
          <a:xfrm>
            <a:off x="0" y="1243677"/>
            <a:ext cx="8953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タイトル 1">
            <a:extLst>
              <a:ext uri="{FF2B5EF4-FFF2-40B4-BE49-F238E27FC236}">
                <a16:creationId xmlns:a16="http://schemas.microsoft.com/office/drawing/2014/main" id="{322537DF-4674-0D5E-16B3-605D95801F09}"/>
              </a:ext>
            </a:extLst>
          </p:cNvPr>
          <p:cNvSpPr txBox="1">
            <a:spLocks/>
          </p:cNvSpPr>
          <p:nvPr/>
        </p:nvSpPr>
        <p:spPr bwMode="auto">
          <a:xfrm>
            <a:off x="0" y="750987"/>
            <a:ext cx="9445435" cy="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32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回路基板や弱電部品のノイズ耐性評価が可能</a:t>
            </a:r>
            <a:endParaRPr lang="ja-JP" altLang="en-US" sz="3200" kern="0" dirty="0">
              <a:latin typeface="+mj-ea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60721590-6ADB-332A-B78D-5A712FB811DE}"/>
              </a:ext>
            </a:extLst>
          </p:cNvPr>
          <p:cNvSpPr txBox="1">
            <a:spLocks/>
          </p:cNvSpPr>
          <p:nvPr/>
        </p:nvSpPr>
        <p:spPr bwMode="auto">
          <a:xfrm>
            <a:off x="50902" y="6107013"/>
            <a:ext cx="9445435" cy="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endParaRPr lang="ja-JP" altLang="en-US" sz="28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8193249-D1AC-083C-68F1-B43D03D9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36" y="1457864"/>
            <a:ext cx="6739228" cy="47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1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4B007-C8B5-9C51-F3B3-8AEF95D9F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C58EDD-D0DF-24BB-66B1-B42C5B7C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0987"/>
            <a:ext cx="7969300" cy="562708"/>
          </a:xfrm>
        </p:spPr>
        <p:txBody>
          <a:bodyPr/>
          <a:lstStyle/>
          <a:p>
            <a:pPr algn="l"/>
            <a:r>
              <a:rPr lang="ja-JP" altLang="en-US" sz="3200" dirty="0">
                <a:latin typeface="+mj-ea"/>
              </a:rPr>
              <a:t>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519347-2B8F-8AE4-3D1F-B0EDC539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2547-945B-4918-9576-5B128F21109E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9D48904-6B54-D2E2-61A3-9FF8F3F48AC2}"/>
              </a:ext>
            </a:extLst>
          </p:cNvPr>
          <p:cNvCxnSpPr/>
          <p:nvPr/>
        </p:nvCxnSpPr>
        <p:spPr bwMode="auto">
          <a:xfrm>
            <a:off x="0" y="1243677"/>
            <a:ext cx="8953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タイトル 1">
            <a:extLst>
              <a:ext uri="{FF2B5EF4-FFF2-40B4-BE49-F238E27FC236}">
                <a16:creationId xmlns:a16="http://schemas.microsoft.com/office/drawing/2014/main" id="{BEFEE791-9B2B-065D-9358-BAFB1BF405F1}"/>
              </a:ext>
            </a:extLst>
          </p:cNvPr>
          <p:cNvSpPr txBox="1">
            <a:spLocks/>
          </p:cNvSpPr>
          <p:nvPr/>
        </p:nvSpPr>
        <p:spPr bwMode="auto">
          <a:xfrm>
            <a:off x="0" y="750987"/>
            <a:ext cx="9445435" cy="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32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INS-S100</a:t>
            </a:r>
            <a:r>
              <a:rPr lang="ja-JP" altLang="en-US" sz="32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の仕様</a:t>
            </a:r>
            <a:endParaRPr lang="ja-JP" altLang="en-US" sz="3200" kern="0" dirty="0">
              <a:latin typeface="+mj-ea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0AD50AD1-B082-89B8-4ECD-9A6D1973FB64}"/>
              </a:ext>
            </a:extLst>
          </p:cNvPr>
          <p:cNvSpPr txBox="1">
            <a:spLocks/>
          </p:cNvSpPr>
          <p:nvPr/>
        </p:nvSpPr>
        <p:spPr bwMode="auto">
          <a:xfrm>
            <a:off x="50902" y="6107013"/>
            <a:ext cx="9445435" cy="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endParaRPr lang="ja-JP" altLang="en-US" sz="28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9474776-D310-2141-BCA4-586955FA4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21" y="1575159"/>
            <a:ext cx="8354591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8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DFF4BD9-7AF9-5B57-B3AB-BE9AB5D72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804" y="4101595"/>
            <a:ext cx="2860333" cy="222459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50987"/>
            <a:ext cx="7969300" cy="562708"/>
          </a:xfrm>
        </p:spPr>
        <p:txBody>
          <a:bodyPr/>
          <a:lstStyle/>
          <a:p>
            <a:pPr algn="l"/>
            <a:r>
              <a:rPr lang="ja-JP" altLang="en-US" sz="3200" dirty="0">
                <a:latin typeface="+mj-ea"/>
              </a:rPr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2547-945B-4918-9576-5B128F21109E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0" y="1243677"/>
            <a:ext cx="8953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750987"/>
            <a:ext cx="9445435" cy="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32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ターゲット　マックス電子の代替　</a:t>
            </a:r>
            <a:endParaRPr lang="ja-JP" altLang="en-US" sz="3200" kern="0" dirty="0">
              <a:latin typeface="+mj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B2A87C-37C6-B246-C97E-B2082FD32A2A}"/>
              </a:ext>
            </a:extLst>
          </p:cNvPr>
          <p:cNvSpPr txBox="1"/>
          <p:nvPr/>
        </p:nvSpPr>
        <p:spPr>
          <a:xfrm>
            <a:off x="0" y="1132716"/>
            <a:ext cx="9764211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INS-S100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と同じような使い方ができる「マックス電子製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MC-1000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という製品があります。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マックス電子はすでに廃業しており、また、製品に水銀を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使用しているため、更新提案のチャンスです。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MC-1000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の使われ方は、評価基準を決めて試験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するというよりは、開発時や不具合解析時に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事前評価で手軽に試験できるツールとして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使用しているという声が多いです。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2F59124-391E-5853-453F-73408C52E5F2}"/>
              </a:ext>
            </a:extLst>
          </p:cNvPr>
          <p:cNvSpPr txBox="1">
            <a:spLocks/>
          </p:cNvSpPr>
          <p:nvPr/>
        </p:nvSpPr>
        <p:spPr bwMode="auto">
          <a:xfrm>
            <a:off x="50902" y="6107013"/>
            <a:ext cx="9445435" cy="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endParaRPr lang="ja-JP" altLang="en-US" sz="28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8B99C6-6C58-E6E8-F622-95D3269FEFE0}"/>
              </a:ext>
            </a:extLst>
          </p:cNvPr>
          <p:cNvSpPr txBox="1"/>
          <p:nvPr/>
        </p:nvSpPr>
        <p:spPr>
          <a:xfrm>
            <a:off x="7353277" y="6249867"/>
            <a:ext cx="1946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マックス電子製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MC-1000</a:t>
            </a:r>
          </a:p>
        </p:txBody>
      </p:sp>
    </p:spTree>
    <p:extLst>
      <p:ext uri="{BB962C8B-B14F-4D97-AF65-F5344CB8AC3E}">
        <p14:creationId xmlns:p14="http://schemas.microsoft.com/office/powerpoint/2010/main" val="340253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50987"/>
            <a:ext cx="7969300" cy="562708"/>
          </a:xfrm>
        </p:spPr>
        <p:txBody>
          <a:bodyPr/>
          <a:lstStyle/>
          <a:p>
            <a:pPr algn="l"/>
            <a:r>
              <a:rPr lang="ja-JP" altLang="en-US" sz="3200" dirty="0">
                <a:latin typeface="+mj-ea"/>
              </a:rPr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2547-945B-4918-9576-5B128F21109E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0" y="1243677"/>
            <a:ext cx="8953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タイトル 1"/>
          <p:cNvSpPr txBox="1">
            <a:spLocks/>
          </p:cNvSpPr>
          <p:nvPr/>
        </p:nvSpPr>
        <p:spPr bwMode="auto">
          <a:xfrm>
            <a:off x="50902" y="730345"/>
            <a:ext cx="9445435" cy="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32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マックス電子製</a:t>
            </a:r>
            <a:r>
              <a:rPr lang="en-US" altLang="ja-JP" sz="32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MC-1000</a:t>
            </a:r>
            <a:endParaRPr lang="ja-JP" altLang="en-US" sz="3200" kern="0" dirty="0">
              <a:latin typeface="+mj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B2A87C-37C6-B246-C97E-B2082FD32A2A}"/>
              </a:ext>
            </a:extLst>
          </p:cNvPr>
          <p:cNvSpPr txBox="1"/>
          <p:nvPr/>
        </p:nvSpPr>
        <p:spPr>
          <a:xfrm>
            <a:off x="0" y="1334337"/>
            <a:ext cx="49244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6F1DC32-B750-77A3-785F-9EF017BEB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63" y="1404461"/>
            <a:ext cx="5508310" cy="283973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788DD4F-E742-E8F5-6E5B-B295477E3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774" y="3667044"/>
            <a:ext cx="3053603" cy="225799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AE07F78-1228-4291-EF2D-C3F6050ED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63" y="4508249"/>
            <a:ext cx="4812306" cy="171434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74DE328-9B08-C90D-2BF4-75E9D7182760}"/>
              </a:ext>
            </a:extLst>
          </p:cNvPr>
          <p:cNvSpPr txBox="1"/>
          <p:nvPr/>
        </p:nvSpPr>
        <p:spPr>
          <a:xfrm>
            <a:off x="5280212" y="6222591"/>
            <a:ext cx="4100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hlinkClick r:id="rId6" action="ppaction://hlinkfile"/>
              </a:rPr>
              <a:t>マックス電子製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hlinkClick r:id="rId6" action="ppaction://hlinkfile"/>
              </a:rPr>
              <a:t>MC-1000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hlinkClick r:id="rId6" action="ppaction://hlinkfile"/>
              </a:rPr>
              <a:t>の紹介ページのコピーのリンク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61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50987"/>
            <a:ext cx="7969300" cy="562708"/>
          </a:xfrm>
        </p:spPr>
        <p:txBody>
          <a:bodyPr/>
          <a:lstStyle/>
          <a:p>
            <a:pPr algn="l"/>
            <a:r>
              <a:rPr lang="ja-JP" altLang="en-US" sz="3200" dirty="0">
                <a:latin typeface="+mj-ea"/>
              </a:rPr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2547-945B-4918-9576-5B128F21109E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0" y="1243677"/>
            <a:ext cx="8953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750987"/>
            <a:ext cx="9445435" cy="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32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INS-S100</a:t>
            </a:r>
            <a:r>
              <a:rPr lang="ja-JP" altLang="en-US" sz="32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32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MC-1000</a:t>
            </a:r>
            <a:r>
              <a:rPr lang="ja-JP" altLang="en-US" sz="32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の比較　</a:t>
            </a:r>
            <a:endParaRPr lang="ja-JP" altLang="en-US" sz="3200" kern="0" dirty="0">
              <a:latin typeface="+mj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B2A87C-37C6-B246-C97E-B2082FD32A2A}"/>
              </a:ext>
            </a:extLst>
          </p:cNvPr>
          <p:cNvSpPr txBox="1"/>
          <p:nvPr/>
        </p:nvSpPr>
        <p:spPr>
          <a:xfrm>
            <a:off x="0" y="1334337"/>
            <a:ext cx="49244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2F59124-391E-5853-453F-73408C52E5F2}"/>
              </a:ext>
            </a:extLst>
          </p:cNvPr>
          <p:cNvSpPr txBox="1">
            <a:spLocks/>
          </p:cNvSpPr>
          <p:nvPr/>
        </p:nvSpPr>
        <p:spPr bwMode="auto">
          <a:xfrm>
            <a:off x="50902" y="6107013"/>
            <a:ext cx="9445435" cy="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endParaRPr lang="ja-JP" altLang="en-US" sz="28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49DCB66-50DD-394F-6ADA-AB232E651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394" y="1414493"/>
            <a:ext cx="1914525" cy="116438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DFF4BD9-7AF9-5B57-B3AB-BE9AB5D72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840" y="1382418"/>
            <a:ext cx="1744023" cy="1356397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BF8708A-FA0C-6138-5A0B-654D8AA53DA0}"/>
              </a:ext>
            </a:extLst>
          </p:cNvPr>
          <p:cNvSpPr txBox="1"/>
          <p:nvPr/>
        </p:nvSpPr>
        <p:spPr>
          <a:xfrm>
            <a:off x="5543317" y="3145642"/>
            <a:ext cx="42767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INS-S100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は電圧の他に、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パルス幅、繰り返し周期の選択が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でき様々な条件で試験可能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INS-S100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は印加方法が多彩で、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電子部品、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IC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の足、電源線、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通信線など様々な箇所に印加可能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INS-S100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は環境負荷物質である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水銀を使用していない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8D8D856-B567-9EBF-417F-68B14D253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63" y="2651936"/>
            <a:ext cx="5174523" cy="375612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5B282B-85C4-2D0D-9C61-7AF3A8C8BAFC}"/>
              </a:ext>
            </a:extLst>
          </p:cNvPr>
          <p:cNvSpPr/>
          <p:nvPr/>
        </p:nvSpPr>
        <p:spPr bwMode="auto">
          <a:xfrm>
            <a:off x="409663" y="3429000"/>
            <a:ext cx="5174523" cy="419399"/>
          </a:xfrm>
          <a:prstGeom prst="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0DC9F47-32EA-A36F-75D4-173AAF968DB6}"/>
              </a:ext>
            </a:extLst>
          </p:cNvPr>
          <p:cNvSpPr/>
          <p:nvPr/>
        </p:nvSpPr>
        <p:spPr bwMode="auto">
          <a:xfrm>
            <a:off x="409663" y="4237030"/>
            <a:ext cx="5174523" cy="1377293"/>
          </a:xfrm>
          <a:prstGeom prst="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37EB4B5-82A4-0A6F-FD7F-5A6C971A40BC}"/>
              </a:ext>
            </a:extLst>
          </p:cNvPr>
          <p:cNvSpPr/>
          <p:nvPr/>
        </p:nvSpPr>
        <p:spPr bwMode="auto">
          <a:xfrm>
            <a:off x="409663" y="6002955"/>
            <a:ext cx="5174523" cy="189676"/>
          </a:xfrm>
          <a:prstGeom prst="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61B9E5B-C543-6011-AA58-54E43D1E75D2}"/>
              </a:ext>
            </a:extLst>
          </p:cNvPr>
          <p:cNvCxnSpPr>
            <a:cxnSpLocks/>
          </p:cNvCxnSpPr>
          <p:nvPr/>
        </p:nvCxnSpPr>
        <p:spPr bwMode="auto">
          <a:xfrm flipV="1">
            <a:off x="5584186" y="3540610"/>
            <a:ext cx="230018" cy="9609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B589471-66A6-FDF7-AA21-78223D08DDC3}"/>
              </a:ext>
            </a:extLst>
          </p:cNvPr>
          <p:cNvCxnSpPr>
            <a:cxnSpLocks/>
          </p:cNvCxnSpPr>
          <p:nvPr/>
        </p:nvCxnSpPr>
        <p:spPr bwMode="auto">
          <a:xfrm>
            <a:off x="5543317" y="4824317"/>
            <a:ext cx="27088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EC62AE4-5152-6B12-1742-4F91F1ECACD2}"/>
              </a:ext>
            </a:extLst>
          </p:cNvPr>
          <p:cNvCxnSpPr>
            <a:cxnSpLocks/>
          </p:cNvCxnSpPr>
          <p:nvPr/>
        </p:nvCxnSpPr>
        <p:spPr bwMode="auto">
          <a:xfrm flipV="1">
            <a:off x="5584186" y="5805577"/>
            <a:ext cx="230018" cy="2863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D7A39A0-D28B-1AD8-9C76-6DD662D973DC}"/>
              </a:ext>
            </a:extLst>
          </p:cNvPr>
          <p:cNvSpPr/>
          <p:nvPr/>
        </p:nvSpPr>
        <p:spPr bwMode="auto">
          <a:xfrm>
            <a:off x="409663" y="3250067"/>
            <a:ext cx="5174523" cy="186485"/>
          </a:xfrm>
          <a:prstGeom prst="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8147D04-77D7-3949-3B3B-C43C4FFDAD97}"/>
              </a:ext>
            </a:extLst>
          </p:cNvPr>
          <p:cNvCxnSpPr>
            <a:cxnSpLocks/>
          </p:cNvCxnSpPr>
          <p:nvPr/>
        </p:nvCxnSpPr>
        <p:spPr bwMode="auto">
          <a:xfrm>
            <a:off x="5584186" y="3373733"/>
            <a:ext cx="230018" cy="11808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568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50987"/>
            <a:ext cx="7969300" cy="562708"/>
          </a:xfrm>
        </p:spPr>
        <p:txBody>
          <a:bodyPr/>
          <a:lstStyle/>
          <a:p>
            <a:pPr algn="l"/>
            <a:r>
              <a:rPr lang="ja-JP" altLang="en-US" sz="3200" dirty="0">
                <a:latin typeface="+mj-ea"/>
              </a:rPr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C2547-945B-4918-9576-5B128F21109E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0" y="1243677"/>
            <a:ext cx="8953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750987"/>
            <a:ext cx="9445435" cy="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32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マックス電子製</a:t>
            </a:r>
            <a:r>
              <a:rPr lang="en-US" altLang="ja-JP" sz="32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MC-1000</a:t>
            </a:r>
            <a:r>
              <a:rPr lang="ja-JP" altLang="en-US" sz="32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を導入している企業　</a:t>
            </a:r>
            <a:endParaRPr lang="ja-JP" altLang="en-US" sz="3200" kern="0" dirty="0">
              <a:latin typeface="+mj-ea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2F59124-391E-5853-453F-73408C52E5F2}"/>
              </a:ext>
            </a:extLst>
          </p:cNvPr>
          <p:cNvSpPr txBox="1">
            <a:spLocks/>
          </p:cNvSpPr>
          <p:nvPr/>
        </p:nvSpPr>
        <p:spPr bwMode="auto">
          <a:xfrm>
            <a:off x="50902" y="6107013"/>
            <a:ext cx="9445435" cy="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endParaRPr lang="ja-JP" altLang="en-US" sz="28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9770C975-7F61-97AB-2CF3-B9B0E5304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430864"/>
              </p:ext>
            </p:extLst>
          </p:nvPr>
        </p:nvGraphicFramePr>
        <p:xfrm>
          <a:off x="925519" y="1463040"/>
          <a:ext cx="7696200" cy="4800600"/>
        </p:xfrm>
        <a:graphic>
          <a:graphicData uri="http://schemas.openxmlformats.org/drawingml/2006/table">
            <a:tbl>
              <a:tblPr/>
              <a:tblGrid>
                <a:gridCol w="1663700">
                  <a:extLst>
                    <a:ext uri="{9D8B030D-6E8A-4147-A177-3AD203B41FA5}">
                      <a16:colId xmlns:a16="http://schemas.microsoft.com/office/drawing/2014/main" val="45497171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125427005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87579599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企業名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状況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INS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検討状況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8636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ファナック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マックス電子製品を複数台使用、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INS-S100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をデモを実施。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台受注、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H2-B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と組み合わせて使用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5984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富士電機（東京）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UPS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の基板開発時に使用。神戸から借りて使用中。</a:t>
                      </a:r>
                      <a:b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INS-S420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とラジエーションプローブ、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H2-B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でデモ予定。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INS-S420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＋ラジエーションプローブ、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H2-B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受注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02817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安川電機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マックス電子製を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台所有、内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1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台故障。</a:t>
                      </a:r>
                      <a:b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治具を作成し、固定して使用。（距離を一定にする）</a:t>
                      </a:r>
                      <a:b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S100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はマックス電子製に比べて大きく、代替にはならないと考えている。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0823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東芝インフラシステムズ</a:t>
                      </a:r>
                      <a:b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（小向工場）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～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3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年前に導入した。</a:t>
                      </a:r>
                      <a:b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今後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INS-S100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の紹介と、マックス電子製は水銀使用していることを案内する。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3673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川崎重工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日本電計山梨営業所からの紹介。</a:t>
                      </a:r>
                      <a:b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兵庫営業所で数年以内に納入、修理実績あり。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9803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日本圧着端子製造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日本電計山梨営業所からの紹介。</a:t>
                      </a:r>
                      <a:b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刈谷営業所で数年以内に納入、修理実績あり。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2762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NEC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プラットフォームズ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日本電計山梨営業所からの紹介。</a:t>
                      </a:r>
                      <a:b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川崎営業所で数年以内に納入、修理実績あり。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6706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ピー・エス・シー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日本電計山梨営業所からの紹介。</a:t>
                      </a:r>
                      <a:b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</a:b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京都営業所で数年以内に納入、修理実績あり。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05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ミマキエンジニアリング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高山理化精機から紹介。見積提出済み。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900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440141"/>
      </p:ext>
    </p:extLst>
  </p:cSld>
  <p:clrMapOvr>
    <a:masterClrMapping/>
  </p:clrMapOvr>
</p:sld>
</file>

<file path=ppt/theme/theme1.xml><?xml version="1.0" encoding="utf-8"?>
<a:theme xmlns:a="http://schemas.openxmlformats.org/drawingml/2006/main" name="Noiseken">
  <a:themeElements>
    <a:clrScheme name="NoiseKenテンプレー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ユーザー定義 1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NoiseKenテンプレー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iseKenテンプレー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iseKenテンプレー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iseKenテンプレー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iseKenテンプレー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iseKenテンプレー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iseKenテンプレー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テンプレート</Template>
  <TotalTime>13149</TotalTime>
  <Words>688</Words>
  <Application>Microsoft Office PowerPoint</Application>
  <PresentationFormat>A4 210 x 297 mm</PresentationFormat>
  <Paragraphs>109</Paragraphs>
  <Slides>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メイリオ</vt:lpstr>
      <vt:lpstr>Yu Gothic</vt:lpstr>
      <vt:lpstr>Arial</vt:lpstr>
      <vt:lpstr>Segoe UI</vt:lpstr>
      <vt:lpstr>Tahoma</vt:lpstr>
      <vt:lpstr>Times New Roman</vt:lpstr>
      <vt:lpstr>Noiseken</vt:lpstr>
      <vt:lpstr>INSーS100　マックス電子製品からの更新提案</vt:lpstr>
      <vt:lpstr> </vt:lpstr>
      <vt:lpstr> </vt:lpstr>
      <vt:lpstr> </vt:lpstr>
      <vt:lpstr> </vt:lpstr>
      <vt:lpstr> </vt:lpstr>
      <vt:lpstr> 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J.Fujigaki</dc:creator>
  <cp:lastModifiedBy>荒川 篤</cp:lastModifiedBy>
  <cp:revision>942</cp:revision>
  <cp:lastPrinted>2019-06-05T00:51:11Z</cp:lastPrinted>
  <dcterms:created xsi:type="dcterms:W3CDTF">2015-01-29T00:09:31Z</dcterms:created>
  <dcterms:modified xsi:type="dcterms:W3CDTF">2024-11-07T02:53:28Z</dcterms:modified>
</cp:coreProperties>
</file>